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91" r:id="rId15"/>
    <p:sldId id="289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CC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3692" autoAdjust="0"/>
  </p:normalViewPr>
  <p:slideViewPr>
    <p:cSldViewPr>
      <p:cViewPr varScale="1">
        <p:scale>
          <a:sx n="67" d="100"/>
          <a:sy n="67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4454E-9AA3-4B4B-8E72-2934DC767E9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05BBB9-F36F-465A-AFBF-6102D33FC499}">
      <dgm:prSet/>
      <dgm:spPr/>
      <dgm:t>
        <a:bodyPr/>
        <a:lstStyle/>
        <a:p>
          <a:r>
            <a:rPr lang="it-IT"/>
            <a:t>Da Weber a una visione sistemica dell’azione sociale</a:t>
          </a:r>
          <a:endParaRPr lang="en-US"/>
        </a:p>
      </dgm:t>
    </dgm:pt>
    <dgm:pt modelId="{9F4510DB-6990-4A70-8785-87C27B87DFD6}" type="parTrans" cxnId="{2683021A-C5ED-4498-B712-C115B0BD55F4}">
      <dgm:prSet/>
      <dgm:spPr/>
      <dgm:t>
        <a:bodyPr/>
        <a:lstStyle/>
        <a:p>
          <a:endParaRPr lang="en-US"/>
        </a:p>
      </dgm:t>
    </dgm:pt>
    <dgm:pt modelId="{13CB3CE2-F892-4B3C-959A-C763CB166054}" type="sibTrans" cxnId="{2683021A-C5ED-4498-B712-C115B0BD55F4}">
      <dgm:prSet/>
      <dgm:spPr/>
      <dgm:t>
        <a:bodyPr/>
        <a:lstStyle/>
        <a:p>
          <a:endParaRPr lang="en-US"/>
        </a:p>
      </dgm:t>
    </dgm:pt>
    <dgm:pt modelId="{9A0D36FC-4737-4E7F-9B32-6A796E5A6ADA}">
      <dgm:prSet/>
      <dgm:spPr/>
      <dgm:t>
        <a:bodyPr/>
        <a:lstStyle/>
        <a:p>
          <a:r>
            <a:rPr lang="it-IT" dirty="0"/>
            <a:t>Fuori dalla storia un modello a priori</a:t>
          </a:r>
          <a:endParaRPr lang="en-US" dirty="0"/>
        </a:p>
      </dgm:t>
    </dgm:pt>
    <dgm:pt modelId="{FB02EF79-4C71-4E47-9172-6DEEFCBA01B5}" type="parTrans" cxnId="{9C53A464-99F4-475D-AA3B-91CF05754CFD}">
      <dgm:prSet/>
      <dgm:spPr/>
      <dgm:t>
        <a:bodyPr/>
        <a:lstStyle/>
        <a:p>
          <a:endParaRPr lang="en-US"/>
        </a:p>
      </dgm:t>
    </dgm:pt>
    <dgm:pt modelId="{B18D853B-F596-4D3C-A69F-C600C1BEBCCD}" type="sibTrans" cxnId="{9C53A464-99F4-475D-AA3B-91CF05754CFD}">
      <dgm:prSet/>
      <dgm:spPr/>
      <dgm:t>
        <a:bodyPr/>
        <a:lstStyle/>
        <a:p>
          <a:endParaRPr lang="en-US"/>
        </a:p>
      </dgm:t>
    </dgm:pt>
    <dgm:pt modelId="{B072C519-76E8-430C-B0E7-C27761A702C0}" type="pres">
      <dgm:prSet presAssocID="{A534454E-9AA3-4B4B-8E72-2934DC767E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238F5F-885A-4778-B0B9-69CD50A4AC65}" type="pres">
      <dgm:prSet presAssocID="{0405BBB9-F36F-465A-AFBF-6102D33FC499}" presName="hierRoot1" presStyleCnt="0"/>
      <dgm:spPr/>
    </dgm:pt>
    <dgm:pt modelId="{2EA6EEE2-84C8-489D-8044-8BEE6CD7847C}" type="pres">
      <dgm:prSet presAssocID="{0405BBB9-F36F-465A-AFBF-6102D33FC499}" presName="composite" presStyleCnt="0"/>
      <dgm:spPr/>
    </dgm:pt>
    <dgm:pt modelId="{149269F6-4F45-4993-87B2-E34AEEAEF638}" type="pres">
      <dgm:prSet presAssocID="{0405BBB9-F36F-465A-AFBF-6102D33FC499}" presName="background" presStyleLbl="node0" presStyleIdx="0" presStyleCnt="2"/>
      <dgm:spPr/>
    </dgm:pt>
    <dgm:pt modelId="{29D4A9CD-452F-4341-B562-1D034B3C0482}" type="pres">
      <dgm:prSet presAssocID="{0405BBB9-F36F-465A-AFBF-6102D33FC499}" presName="text" presStyleLbl="fgAcc0" presStyleIdx="0" presStyleCnt="2">
        <dgm:presLayoutVars>
          <dgm:chPref val="3"/>
        </dgm:presLayoutVars>
      </dgm:prSet>
      <dgm:spPr/>
    </dgm:pt>
    <dgm:pt modelId="{64BD3D44-A207-40E6-8A9D-B00A0896487F}" type="pres">
      <dgm:prSet presAssocID="{0405BBB9-F36F-465A-AFBF-6102D33FC499}" presName="hierChild2" presStyleCnt="0"/>
      <dgm:spPr/>
    </dgm:pt>
    <dgm:pt modelId="{7C7C2278-ACBC-45A4-96A2-427C925AA1C3}" type="pres">
      <dgm:prSet presAssocID="{9A0D36FC-4737-4E7F-9B32-6A796E5A6ADA}" presName="hierRoot1" presStyleCnt="0"/>
      <dgm:spPr/>
    </dgm:pt>
    <dgm:pt modelId="{20AF5817-19D6-4808-B937-D2755097D594}" type="pres">
      <dgm:prSet presAssocID="{9A0D36FC-4737-4E7F-9B32-6A796E5A6ADA}" presName="composite" presStyleCnt="0"/>
      <dgm:spPr/>
    </dgm:pt>
    <dgm:pt modelId="{9C8483B1-BF14-4B11-AD93-C35B8EE40406}" type="pres">
      <dgm:prSet presAssocID="{9A0D36FC-4737-4E7F-9B32-6A796E5A6ADA}" presName="background" presStyleLbl="node0" presStyleIdx="1" presStyleCnt="2"/>
      <dgm:spPr/>
    </dgm:pt>
    <dgm:pt modelId="{7F01BD8F-BE73-4F1D-B91E-1A5C70121D12}" type="pres">
      <dgm:prSet presAssocID="{9A0D36FC-4737-4E7F-9B32-6A796E5A6ADA}" presName="text" presStyleLbl="fgAcc0" presStyleIdx="1" presStyleCnt="2" custLinFactNeighborX="-1765" custLinFactNeighborY="-1429">
        <dgm:presLayoutVars>
          <dgm:chPref val="3"/>
        </dgm:presLayoutVars>
      </dgm:prSet>
      <dgm:spPr/>
    </dgm:pt>
    <dgm:pt modelId="{26BD2B58-B221-43D5-ABF7-6F75170E79EF}" type="pres">
      <dgm:prSet presAssocID="{9A0D36FC-4737-4E7F-9B32-6A796E5A6ADA}" presName="hierChild2" presStyleCnt="0"/>
      <dgm:spPr/>
    </dgm:pt>
  </dgm:ptLst>
  <dgm:cxnLst>
    <dgm:cxn modelId="{75750E12-9E7D-42A9-8AC2-88FFF15FF5E8}" type="presOf" srcId="{0405BBB9-F36F-465A-AFBF-6102D33FC499}" destId="{29D4A9CD-452F-4341-B562-1D034B3C0482}" srcOrd="0" destOrd="0" presId="urn:microsoft.com/office/officeart/2005/8/layout/hierarchy1"/>
    <dgm:cxn modelId="{2683021A-C5ED-4498-B712-C115B0BD55F4}" srcId="{A534454E-9AA3-4B4B-8E72-2934DC767E97}" destId="{0405BBB9-F36F-465A-AFBF-6102D33FC499}" srcOrd="0" destOrd="0" parTransId="{9F4510DB-6990-4A70-8785-87C27B87DFD6}" sibTransId="{13CB3CE2-F892-4B3C-959A-C763CB166054}"/>
    <dgm:cxn modelId="{9C53A464-99F4-475D-AA3B-91CF05754CFD}" srcId="{A534454E-9AA3-4B4B-8E72-2934DC767E97}" destId="{9A0D36FC-4737-4E7F-9B32-6A796E5A6ADA}" srcOrd="1" destOrd="0" parTransId="{FB02EF79-4C71-4E47-9172-6DEEFCBA01B5}" sibTransId="{B18D853B-F596-4D3C-A69F-C600C1BEBCCD}"/>
    <dgm:cxn modelId="{24F70868-2722-4038-9604-1B98AFAC4EDE}" type="presOf" srcId="{A534454E-9AA3-4B4B-8E72-2934DC767E97}" destId="{B072C519-76E8-430C-B0E7-C27761A702C0}" srcOrd="0" destOrd="0" presId="urn:microsoft.com/office/officeart/2005/8/layout/hierarchy1"/>
    <dgm:cxn modelId="{0BA340D4-78A1-4A9A-9361-06B675C17768}" type="presOf" srcId="{9A0D36FC-4737-4E7F-9B32-6A796E5A6ADA}" destId="{7F01BD8F-BE73-4F1D-B91E-1A5C70121D12}" srcOrd="0" destOrd="0" presId="urn:microsoft.com/office/officeart/2005/8/layout/hierarchy1"/>
    <dgm:cxn modelId="{B18AF284-EBB5-4564-9BC3-3B0D435D6A37}" type="presParOf" srcId="{B072C519-76E8-430C-B0E7-C27761A702C0}" destId="{FA238F5F-885A-4778-B0B9-69CD50A4AC65}" srcOrd="0" destOrd="0" presId="urn:microsoft.com/office/officeart/2005/8/layout/hierarchy1"/>
    <dgm:cxn modelId="{7F016198-AC00-49E6-BAA8-CD9E24037F0C}" type="presParOf" srcId="{FA238F5F-885A-4778-B0B9-69CD50A4AC65}" destId="{2EA6EEE2-84C8-489D-8044-8BEE6CD7847C}" srcOrd="0" destOrd="0" presId="urn:microsoft.com/office/officeart/2005/8/layout/hierarchy1"/>
    <dgm:cxn modelId="{387E071F-ACD9-427B-8CFF-4F46095F24C3}" type="presParOf" srcId="{2EA6EEE2-84C8-489D-8044-8BEE6CD7847C}" destId="{149269F6-4F45-4993-87B2-E34AEEAEF638}" srcOrd="0" destOrd="0" presId="urn:microsoft.com/office/officeart/2005/8/layout/hierarchy1"/>
    <dgm:cxn modelId="{537517CD-BDD9-433F-A43B-49620833C1A6}" type="presParOf" srcId="{2EA6EEE2-84C8-489D-8044-8BEE6CD7847C}" destId="{29D4A9CD-452F-4341-B562-1D034B3C0482}" srcOrd="1" destOrd="0" presId="urn:microsoft.com/office/officeart/2005/8/layout/hierarchy1"/>
    <dgm:cxn modelId="{AFFF08A9-5061-42F6-8716-A4A18A3D00D5}" type="presParOf" srcId="{FA238F5F-885A-4778-B0B9-69CD50A4AC65}" destId="{64BD3D44-A207-40E6-8A9D-B00A0896487F}" srcOrd="1" destOrd="0" presId="urn:microsoft.com/office/officeart/2005/8/layout/hierarchy1"/>
    <dgm:cxn modelId="{AA694B50-EB36-49AC-9320-2B3C639F77EE}" type="presParOf" srcId="{B072C519-76E8-430C-B0E7-C27761A702C0}" destId="{7C7C2278-ACBC-45A4-96A2-427C925AA1C3}" srcOrd="1" destOrd="0" presId="urn:microsoft.com/office/officeart/2005/8/layout/hierarchy1"/>
    <dgm:cxn modelId="{4873EE7C-5347-4A30-887D-73E71EDFE76C}" type="presParOf" srcId="{7C7C2278-ACBC-45A4-96A2-427C925AA1C3}" destId="{20AF5817-19D6-4808-B937-D2755097D594}" srcOrd="0" destOrd="0" presId="urn:microsoft.com/office/officeart/2005/8/layout/hierarchy1"/>
    <dgm:cxn modelId="{3412594A-6812-4850-9478-603E63B8D102}" type="presParOf" srcId="{20AF5817-19D6-4808-B937-D2755097D594}" destId="{9C8483B1-BF14-4B11-AD93-C35B8EE40406}" srcOrd="0" destOrd="0" presId="urn:microsoft.com/office/officeart/2005/8/layout/hierarchy1"/>
    <dgm:cxn modelId="{C4F1FA06-140C-43DC-BFF2-EA77FE7E22CD}" type="presParOf" srcId="{20AF5817-19D6-4808-B937-D2755097D594}" destId="{7F01BD8F-BE73-4F1D-B91E-1A5C70121D12}" srcOrd="1" destOrd="0" presId="urn:microsoft.com/office/officeart/2005/8/layout/hierarchy1"/>
    <dgm:cxn modelId="{04CCCA2D-943C-4AF3-BC5D-61F79457F496}" type="presParOf" srcId="{7C7C2278-ACBC-45A4-96A2-427C925AA1C3}" destId="{26BD2B58-B221-43D5-ABF7-6F75170E79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269F6-4F45-4993-87B2-E34AEEAEF638}">
      <dsp:nvSpPr>
        <dsp:cNvPr id="0" name=""/>
        <dsp:cNvSpPr/>
      </dsp:nvSpPr>
      <dsp:spPr>
        <a:xfrm>
          <a:off x="968" y="829241"/>
          <a:ext cx="3398778" cy="2158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D4A9CD-452F-4341-B562-1D034B3C0482}">
      <dsp:nvSpPr>
        <dsp:cNvPr id="0" name=""/>
        <dsp:cNvSpPr/>
      </dsp:nvSpPr>
      <dsp:spPr>
        <a:xfrm>
          <a:off x="378610" y="1188001"/>
          <a:ext cx="3398778" cy="2158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Da Weber a una visione sistemica dell’azione sociale</a:t>
          </a:r>
          <a:endParaRPr lang="en-US" sz="3100" kern="1200"/>
        </a:p>
      </dsp:txBody>
      <dsp:txXfrm>
        <a:off x="441822" y="1251213"/>
        <a:ext cx="3272354" cy="2031800"/>
      </dsp:txXfrm>
    </dsp:sp>
    <dsp:sp modelId="{9C8483B1-BF14-4B11-AD93-C35B8EE40406}">
      <dsp:nvSpPr>
        <dsp:cNvPr id="0" name=""/>
        <dsp:cNvSpPr/>
      </dsp:nvSpPr>
      <dsp:spPr>
        <a:xfrm>
          <a:off x="4095042" y="798400"/>
          <a:ext cx="3398778" cy="2158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01BD8F-BE73-4F1D-B91E-1A5C70121D12}">
      <dsp:nvSpPr>
        <dsp:cNvPr id="0" name=""/>
        <dsp:cNvSpPr/>
      </dsp:nvSpPr>
      <dsp:spPr>
        <a:xfrm>
          <a:off x="4472684" y="1157160"/>
          <a:ext cx="3398778" cy="2158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Fuori dalla storia un modello a priori</a:t>
          </a:r>
          <a:endParaRPr lang="en-US" sz="3100" kern="1200" dirty="0"/>
        </a:p>
      </dsp:txBody>
      <dsp:txXfrm>
        <a:off x="4535896" y="1220372"/>
        <a:ext cx="3272354" cy="203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3A4785E-87D3-4A77-950D-C6C3539E9E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it-IT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145EDF7-05CC-4EFB-B48A-6D70FC5B66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it-IT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ECB37C07-AA7C-4F52-B409-977A648D274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0D22BA7B-56FF-4115-9844-FD0EE049F6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C6C8ACD2-9FE7-4D6A-891C-54BCEDC872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it-IT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93079E13-62C6-4B6E-A46B-EC9F785003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8FA732-B890-4756-8404-EF8802E85E2E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1ACCEF-432E-45D8-A2A6-E76496F10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97637-8843-48E5-A458-8036D4A30452}" type="slidenum">
              <a:rPr lang="en-US" altLang="it-IT"/>
              <a:pPr/>
              <a:t>1</a:t>
            </a:fld>
            <a:endParaRPr lang="en-US" altLang="it-IT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776675E4-9AC0-40D7-B8AD-63DF1E9D83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277EF73-53A6-4CC0-991E-F40F7CD73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BC4D74-9332-447F-A4FF-A57C402CE4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79FDF-91D3-4879-9D7D-7E36290ECC8F}" type="slidenum">
              <a:rPr lang="en-US" altLang="it-IT"/>
              <a:pPr/>
              <a:t>2</a:t>
            </a:fld>
            <a:endParaRPr lang="en-US" altLang="it-IT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3531EC64-D6D5-4B3F-83CD-F05FCC11F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A21E5BA-1973-470A-BA3A-A090A280F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DD7450-D9E8-4D06-8D9C-E369C594D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E4282-7CFD-4D1B-909F-312EF2E60978}" type="slidenum">
              <a:rPr lang="en-US" altLang="it-IT"/>
              <a:pPr/>
              <a:t>3</a:t>
            </a:fld>
            <a:endParaRPr lang="en-US" altLang="it-IT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EDF58F64-8F2B-4DBB-889C-E6E1C2543D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03DE67B-15F6-4FB1-8B1F-A04076B60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FA732-B890-4756-8404-EF8802E85E2E}" type="slidenum">
              <a:rPr lang="en-US" altLang="it-IT" smtClean="0"/>
              <a:pPr/>
              <a:t>12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2663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721D917-62AD-4E73-8533-61CD06DEF9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it-IT" altLang="it-IT" noProof="0"/>
              <a:t>Fare clic per modificare lo stile del titolo dello schema</a:t>
            </a:r>
            <a:endParaRPr lang="en-US" altLang="it-IT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9B38371-71BA-41FB-A13E-AA9939415F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D22EB1-C4B8-45D7-8BC8-1AD95838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C3AF55-371F-4F08-A436-FAE3A5D68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3262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E6A67B0-C84B-4853-A5D1-011F9BB6B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4238D85-D2A7-4041-AA8F-8FDFCD872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3348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FD3C2-9568-47E0-982A-572DA352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FDF57D-7A57-4201-8991-162A52D66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5105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FEC8A-90FF-48CD-9715-E16F0DA9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146E10-FB68-460C-8922-BA9BF369E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8431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96D486-96D7-49BE-A2CB-80ACB089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D0A6B5-3B22-40DB-8F92-A7DBEDCEE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542BE1-520D-49A4-BE45-55AB7EE12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3003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23241-9D14-4801-B8A0-06F49425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EF18EB-B4DB-409E-974D-B23A2C873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C3D0B4-72F4-4252-BBA2-9D3789385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C8379A6-1776-479E-A9DA-DFF41CF24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5A464B8-F2EB-4EB7-9F33-D5A89484C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5756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09698-55B1-4BF8-BAA1-CA4DDC229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3845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7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FC5F4-CFBF-4D7B-8556-BFA58FB0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B4A683-CAD6-445B-923A-C3FB6550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9E42AE-A8F7-4CC2-890D-63ACB4514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2477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757020-4A6C-4E6F-891E-226F70AC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331B4F5-A651-4AFE-8B97-00CEC59FA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BC5069-13F9-44B2-8C21-E82371DD4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5377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6E46E5-3AFD-4F7E-ABE6-E0D594480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1CED75-76C9-42EE-AA62-7224A2073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7F98C43D-B922-4BAA-85E8-DB84CA4E24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it-IT" dirty="0"/>
              <a:t>SSS </a:t>
            </a:r>
            <a:r>
              <a:rPr lang="en-US" altLang="it-IT" dirty="0" err="1"/>
              <a:t>Calefato</a:t>
            </a:r>
            <a:endParaRPr lang="en-US" altLang="it-IT" dirty="0"/>
          </a:p>
          <a:p>
            <a:endParaRPr lang="en-US" altLang="it-IT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D68679A-A573-4C85-84F1-5387015653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it-IT" dirty="0"/>
              <a:t>Parsons e la </a:t>
            </a:r>
            <a:r>
              <a:rPr lang="en-US" altLang="it-IT" dirty="0" err="1"/>
              <a:t>cultura</a:t>
            </a:r>
            <a:endParaRPr lang="en-US" alt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8" name="Rectangle 13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8E0F61-E661-4949-A8EA-D2698F4C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40" y="1360481"/>
            <a:ext cx="3454005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100"/>
              <a:t>Lo standard normativo consente il coordinamento fini-mezzi facendo sì che l’attore scelga fra una serie di variabili di modello (altrimenti dette I 5 dilemmi dell’azione) che stanno al di sotto degli standard normativi.</a:t>
            </a:r>
            <a:endParaRPr lang="en-US" sz="2100" dirty="0"/>
          </a:p>
        </p:txBody>
      </p:sp>
      <p:pic>
        <p:nvPicPr>
          <p:cNvPr id="169986" name="Picture 2" descr="27 Frasi sui dilemmi">
            <a:extLst>
              <a:ext uri="{FF2B5EF4-FFF2-40B4-BE49-F238E27FC236}">
                <a16:creationId xmlns:a16="http://schemas.microsoft.com/office/drawing/2014/main" id="{6DFB11AD-76E8-4F2A-9732-E01DEB7784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/>
          <a:stretch/>
        </p:blipFill>
        <p:spPr bwMode="auto">
          <a:xfrm>
            <a:off x="4350550" y="1057275"/>
            <a:ext cx="443805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845" y="1197769"/>
            <a:ext cx="8240309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3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BD9B95-8F44-41A1-BD68-E02DFA5D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C0000"/>
                </a:solidFill>
              </a:rPr>
              <a:t>Le variabili di modello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9ABCDA-61F2-42AC-B764-F33D4F5E8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3" y="1268760"/>
            <a:ext cx="7698432" cy="4979640"/>
          </a:xfrm>
        </p:spPr>
        <p:txBody>
          <a:bodyPr/>
          <a:lstStyle/>
          <a:p>
            <a:r>
              <a:rPr lang="it-IT" sz="2800" dirty="0">
                <a:solidFill>
                  <a:srgbClr val="92D050"/>
                </a:solidFill>
              </a:rPr>
              <a:t>Universalismo</a:t>
            </a:r>
            <a:r>
              <a:rPr lang="it-IT" sz="2800" dirty="0"/>
              <a:t>/</a:t>
            </a:r>
            <a:r>
              <a:rPr lang="it-IT" sz="2800" dirty="0">
                <a:solidFill>
                  <a:srgbClr val="33CCFF"/>
                </a:solidFill>
              </a:rPr>
              <a:t>particolarismo</a:t>
            </a:r>
          </a:p>
          <a:p>
            <a:r>
              <a:rPr lang="it-IT" sz="2800" dirty="0">
                <a:solidFill>
                  <a:srgbClr val="92D050"/>
                </a:solidFill>
              </a:rPr>
              <a:t>Prestazione</a:t>
            </a:r>
            <a:r>
              <a:rPr lang="it-IT" sz="2800" dirty="0"/>
              <a:t>/</a:t>
            </a:r>
            <a:r>
              <a:rPr lang="it-IT" sz="2800" dirty="0">
                <a:solidFill>
                  <a:srgbClr val="33CCFF"/>
                </a:solidFill>
              </a:rPr>
              <a:t>ascrizione</a:t>
            </a:r>
          </a:p>
          <a:p>
            <a:r>
              <a:rPr lang="it-IT" sz="2800" dirty="0">
                <a:solidFill>
                  <a:srgbClr val="92D050"/>
                </a:solidFill>
              </a:rPr>
              <a:t>Specificità/</a:t>
            </a:r>
            <a:r>
              <a:rPr lang="it-IT" sz="2800" dirty="0">
                <a:solidFill>
                  <a:srgbClr val="33CCFF"/>
                </a:solidFill>
              </a:rPr>
              <a:t>diffusione </a:t>
            </a:r>
          </a:p>
          <a:p>
            <a:r>
              <a:rPr lang="it-IT" sz="2800" dirty="0">
                <a:solidFill>
                  <a:srgbClr val="92D050"/>
                </a:solidFill>
              </a:rPr>
              <a:t>Neutralità affettiva</a:t>
            </a:r>
            <a:r>
              <a:rPr lang="it-IT" sz="2800" dirty="0"/>
              <a:t>/</a:t>
            </a:r>
            <a:r>
              <a:rPr lang="it-IT" sz="2800" dirty="0">
                <a:solidFill>
                  <a:srgbClr val="33CCFF"/>
                </a:solidFill>
              </a:rPr>
              <a:t>affettività</a:t>
            </a:r>
          </a:p>
          <a:p>
            <a:r>
              <a:rPr lang="it-IT" sz="2800" dirty="0">
                <a:solidFill>
                  <a:srgbClr val="92D050"/>
                </a:solidFill>
              </a:rPr>
              <a:t>Orientamento verso il sé</a:t>
            </a:r>
            <a:r>
              <a:rPr lang="it-IT" sz="2800" dirty="0"/>
              <a:t>/</a:t>
            </a:r>
            <a:r>
              <a:rPr lang="it-IT" sz="2800" dirty="0">
                <a:solidFill>
                  <a:srgbClr val="33CCFF"/>
                </a:solidFill>
              </a:rPr>
              <a:t>orientamento verso la società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92D050"/>
                </a:solidFill>
              </a:rPr>
              <a:t>La prima linea ha carattere prettamente strumentale ed è tipico della </a:t>
            </a:r>
            <a:r>
              <a:rPr lang="it-IT" sz="2800" dirty="0" err="1">
                <a:solidFill>
                  <a:srgbClr val="92D050"/>
                </a:solidFill>
              </a:rPr>
              <a:t>Gesellschaft</a:t>
            </a:r>
            <a:endParaRPr lang="it-IT" sz="28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it-IT" sz="2800" dirty="0">
                <a:solidFill>
                  <a:srgbClr val="33CCFF"/>
                </a:solidFill>
              </a:rPr>
              <a:t>La seconda linea ha carattere espressivo che è tipico della </a:t>
            </a:r>
            <a:r>
              <a:rPr lang="it-IT" sz="2800" dirty="0" err="1">
                <a:solidFill>
                  <a:srgbClr val="33CCFF"/>
                </a:solidFill>
              </a:rPr>
              <a:t>Gemeinschaft</a:t>
            </a:r>
            <a:r>
              <a:rPr lang="it-IT" sz="2800" dirty="0">
                <a:solidFill>
                  <a:srgbClr val="33CCFF"/>
                </a:solidFill>
              </a:rPr>
              <a:t> </a:t>
            </a:r>
          </a:p>
        </p:txBody>
      </p:sp>
      <p:pic>
        <p:nvPicPr>
          <p:cNvPr id="7" name="Picture 4" descr="Il sistema dei servizi | Servizi e Sportelli Sociali | Rete civica Iperbole">
            <a:extLst>
              <a:ext uri="{FF2B5EF4-FFF2-40B4-BE49-F238E27FC236}">
                <a16:creationId xmlns:a16="http://schemas.microsoft.com/office/drawing/2014/main" id="{B14DF40A-8631-49CB-AEB5-6C4B2F75DF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225824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77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0323" y="0"/>
            <a:ext cx="470367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97966AE-3B1D-4672-A479-E7285FB5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>
                <a:solidFill>
                  <a:srgbClr val="000000"/>
                </a:solidFill>
              </a:rPr>
              <a:t>Parsons e gli orientamenti normativi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82322B-77F7-4B22-AEDC-D38AF1A1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7" y="2276871"/>
            <a:ext cx="3968253" cy="3784101"/>
          </a:xfrm>
        </p:spPr>
        <p:txBody>
          <a:bodyPr anchor="ctr">
            <a:noAutofit/>
          </a:bodyPr>
          <a:lstStyle/>
          <a:p>
            <a:r>
              <a:rPr lang="it-IT" sz="2000" dirty="0">
                <a:solidFill>
                  <a:srgbClr val="000000"/>
                </a:solidFill>
              </a:rPr>
              <a:t>Gli orientamenti normativi sono credenze condivise socialmente che orientano l’azione individuale, credenze e teorie sul mondo condivise dalla società</a:t>
            </a:r>
          </a:p>
          <a:p>
            <a:r>
              <a:rPr lang="it-IT" sz="2000" dirty="0">
                <a:solidFill>
                  <a:srgbClr val="000000"/>
                </a:solidFill>
              </a:rPr>
              <a:t>Per comprendere la società dobbiamo comprendere i diversi orientamenti normativi che la spiegano </a:t>
            </a:r>
          </a:p>
          <a:p>
            <a:r>
              <a:rPr lang="it-IT" sz="2000" dirty="0">
                <a:solidFill>
                  <a:srgbClr val="000000"/>
                </a:solidFill>
              </a:rPr>
              <a:t>L’orientamento normativo costituisce il carattere sociologico dell’azione stessa.</a:t>
            </a:r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35436" y="590635"/>
            <a:ext cx="4108564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2036" name="Picture 4" descr="DPCM, NORME, DIRETTIVE, ECC... CAPIRE LA GIUNGLA DELLE LEGGI - Studio Favari">
            <a:extLst>
              <a:ext uri="{FF2B5EF4-FFF2-40B4-BE49-F238E27FC236}">
                <a16:creationId xmlns:a16="http://schemas.microsoft.com/office/drawing/2014/main" id="{62E80D65-B6A8-4021-B4A0-90A2AF438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2" r="30223" b="-1"/>
          <a:stretch/>
        </p:blipFill>
        <p:spPr bwMode="auto">
          <a:xfrm>
            <a:off x="5169987" y="13234"/>
            <a:ext cx="4467259" cy="6854241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6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A43A2D-F1D7-46CF-B7AC-0E8A31B3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SISTEMA SOCIALE </a:t>
            </a:r>
          </a:p>
        </p:txBody>
      </p:sp>
      <p:pic>
        <p:nvPicPr>
          <p:cNvPr id="8" name="Segnaposto contenuto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FAE8AAD9-17B6-4E3A-8F6B-13C3ED211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" y="1916832"/>
            <a:ext cx="8916180" cy="4320480"/>
          </a:xfrm>
        </p:spPr>
      </p:pic>
    </p:spTree>
    <p:extLst>
      <p:ext uri="{BB962C8B-B14F-4D97-AF65-F5344CB8AC3E}">
        <p14:creationId xmlns:p14="http://schemas.microsoft.com/office/powerpoint/2010/main" val="211923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A2E6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00288F-24AE-4553-982F-DA8F0A00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Il sottosistema cultura </a:t>
            </a:r>
          </a:p>
        </p:txBody>
      </p:sp>
      <p:pic>
        <p:nvPicPr>
          <p:cNvPr id="175106" name="Picture 2" descr="L'Italia della cultura: storie di chi resiste | Paese Sud">
            <a:extLst>
              <a:ext uri="{FF2B5EF4-FFF2-40B4-BE49-F238E27FC236}">
                <a16:creationId xmlns:a16="http://schemas.microsoft.com/office/drawing/2014/main" id="{028278F1-97F0-4F41-B88F-162050768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4" r="-1" b="-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9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0BC382-1F89-4999-ABD8-8DBA6C4DA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152" y="836713"/>
            <a:ext cx="2650391" cy="554461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400" dirty="0">
                <a:solidFill>
                  <a:srgbClr val="FFFFFF"/>
                </a:solidFill>
              </a:rPr>
              <a:t>E’ il più importante per Parsons</a:t>
            </a:r>
          </a:p>
          <a:p>
            <a:pPr>
              <a:lnSpc>
                <a:spcPct val="90000"/>
              </a:lnSpc>
            </a:pPr>
            <a:r>
              <a:rPr lang="it-IT" sz="1400" dirty="0">
                <a:solidFill>
                  <a:srgbClr val="FFFFFF"/>
                </a:solidFill>
              </a:rPr>
              <a:t>E’ nel quadrante L è il sistema della latenza</a:t>
            </a:r>
          </a:p>
          <a:p>
            <a:pPr>
              <a:lnSpc>
                <a:spcPct val="90000"/>
              </a:lnSpc>
            </a:pPr>
            <a:r>
              <a:rPr lang="it-IT" sz="1400" dirty="0">
                <a:solidFill>
                  <a:srgbClr val="FFFFFF"/>
                </a:solidFill>
              </a:rPr>
              <a:t>L’unità di base sono i significati, i simboli, il linguaggio a partire dai quali si sviluppano le tradizioni culturali e i valori condivisi</a:t>
            </a:r>
          </a:p>
          <a:p>
            <a:pPr>
              <a:lnSpc>
                <a:spcPct val="90000"/>
              </a:lnSpc>
            </a:pPr>
            <a:r>
              <a:rPr lang="it-IT" sz="1400" dirty="0">
                <a:solidFill>
                  <a:srgbClr val="FFFFFF"/>
                </a:solidFill>
              </a:rPr>
              <a:t>La disciplina che studia questo campo è l’antropologia</a:t>
            </a:r>
          </a:p>
          <a:p>
            <a:pPr>
              <a:lnSpc>
                <a:spcPct val="90000"/>
              </a:lnSpc>
            </a:pPr>
            <a:r>
              <a:rPr lang="it-IT" sz="1400" dirty="0">
                <a:solidFill>
                  <a:srgbClr val="FFFFFF"/>
                </a:solidFill>
              </a:rPr>
              <a:t>Questi contenuti incidono sul sistema della personalità mediante la socializzazione </a:t>
            </a:r>
          </a:p>
          <a:p>
            <a:pPr>
              <a:lnSpc>
                <a:spcPct val="90000"/>
              </a:lnSpc>
            </a:pPr>
            <a:r>
              <a:rPr lang="it-IT" sz="1400" dirty="0">
                <a:solidFill>
                  <a:srgbClr val="FFFFFF"/>
                </a:solidFill>
              </a:rPr>
              <a:t>Le tradizioni si cristallizzano in forma valoriale creando valori condivisi a partire dai quali l’attore stabilisce i propri bisogni e le proprie motivazioni </a:t>
            </a:r>
          </a:p>
          <a:p>
            <a:pPr>
              <a:lnSpc>
                <a:spcPct val="90000"/>
              </a:lnSpc>
            </a:pPr>
            <a:endParaRPr lang="it-IT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it-IT" sz="14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it-IT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0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E9B76-11BE-4B66-BC5C-D62D5A56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sistema AGIL</a:t>
            </a:r>
          </a:p>
        </p:txBody>
      </p:sp>
      <p:pic>
        <p:nvPicPr>
          <p:cNvPr id="173058" name="Picture 2" descr="Parsons e il funzionalismo | ~ gabriella giudici">
            <a:extLst>
              <a:ext uri="{FF2B5EF4-FFF2-40B4-BE49-F238E27FC236}">
                <a16:creationId xmlns:a16="http://schemas.microsoft.com/office/drawing/2014/main" id="{F958676A-C542-4FEC-9AC4-086BFEAA8A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6" y="2061503"/>
            <a:ext cx="7385599" cy="40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9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1157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E239503-EB6D-4E6F-B8DB-4B7143A4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802955"/>
            <a:ext cx="3733482" cy="14540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700">
                <a:solidFill>
                  <a:srgbClr val="000000"/>
                </a:solidFill>
              </a:rPr>
              <a:t>Talcott Parsons 1902-1979</a:t>
            </a:r>
          </a:p>
        </p:txBody>
      </p:sp>
      <p:sp>
        <p:nvSpPr>
          <p:cNvPr id="14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375032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417" name="Picture 9" descr="Talcott Parsons - Wikiquote">
            <a:extLst>
              <a:ext uri="{FF2B5EF4-FFF2-40B4-BE49-F238E27FC236}">
                <a16:creationId xmlns:a16="http://schemas.microsoft.com/office/drawing/2014/main" id="{424FB1CF-CF45-4841-80F5-DACCB6A9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r="7483" b="-1"/>
          <a:stretch/>
        </p:blipFill>
        <p:spPr bwMode="auto">
          <a:xfrm>
            <a:off x="20" y="907231"/>
            <a:ext cx="3628510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Rectangle 7">
            <a:extLst>
              <a:ext uri="{FF2B5EF4-FFF2-40B4-BE49-F238E27FC236}">
                <a16:creationId xmlns:a16="http://schemas.microsoft.com/office/drawing/2014/main" id="{ACEEDAEE-9525-4055-A2BD-30F7AD27F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11157" y="2060848"/>
            <a:ext cx="4825339" cy="4968552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it-IT" altLang="it-IT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it-IT" altLang="it-IT" sz="3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t-IT" altLang="it-IT" sz="3000" dirty="0">
                <a:solidFill>
                  <a:srgbClr val="000000"/>
                </a:solidFill>
              </a:rPr>
              <a:t>Massimo esponente dello </a:t>
            </a:r>
            <a:r>
              <a:rPr lang="it-IT" altLang="it-IT" sz="3000" dirty="0" err="1">
                <a:solidFill>
                  <a:srgbClr val="000000"/>
                </a:solidFill>
              </a:rPr>
              <a:t>Struttural</a:t>
            </a:r>
            <a:r>
              <a:rPr lang="it-IT" altLang="it-IT" sz="3000" dirty="0">
                <a:solidFill>
                  <a:srgbClr val="000000"/>
                </a:solidFill>
              </a:rPr>
              <a:t> funzionalismo</a:t>
            </a:r>
          </a:p>
          <a:p>
            <a:pPr>
              <a:lnSpc>
                <a:spcPct val="90000"/>
              </a:lnSpc>
            </a:pPr>
            <a:r>
              <a:rPr lang="it-IT" altLang="it-IT" sz="3000" dirty="0">
                <a:solidFill>
                  <a:srgbClr val="000000"/>
                </a:solidFill>
              </a:rPr>
              <a:t>Influenzerà tutta la sociologia dagli anni ‘40 agli anni ‘60</a:t>
            </a:r>
          </a:p>
          <a:p>
            <a:pPr>
              <a:lnSpc>
                <a:spcPct val="90000"/>
              </a:lnSpc>
            </a:pPr>
            <a:r>
              <a:rPr lang="it-IT" altLang="it-IT" sz="3000" dirty="0">
                <a:solidFill>
                  <a:srgbClr val="000000"/>
                </a:solidFill>
              </a:rPr>
              <a:t>Si addottora ad Heidelberg con una tesi sul capitalismo in Weber e </a:t>
            </a:r>
            <a:r>
              <a:rPr lang="it-IT" altLang="it-IT" sz="3000" dirty="0" err="1">
                <a:solidFill>
                  <a:srgbClr val="000000"/>
                </a:solidFill>
              </a:rPr>
              <a:t>Sombart</a:t>
            </a:r>
            <a:r>
              <a:rPr lang="it-IT" altLang="it-IT" sz="3000" dirty="0">
                <a:solidFill>
                  <a:srgbClr val="000000"/>
                </a:solidFill>
              </a:rPr>
              <a:t>, respira la teoria dell’azione Weberiana </a:t>
            </a:r>
          </a:p>
          <a:p>
            <a:pPr>
              <a:lnSpc>
                <a:spcPct val="90000"/>
              </a:lnSpc>
            </a:pPr>
            <a:r>
              <a:rPr lang="it-IT" altLang="it-IT" sz="3000" dirty="0">
                <a:solidFill>
                  <a:srgbClr val="000000"/>
                </a:solidFill>
              </a:rPr>
              <a:t>Nel 27 torna negli Stati Uniti fondando quella che sarebbe stata scuola prevalente di Sociologia in quegli anni quella di Harward prima di lui diretta da </a:t>
            </a:r>
            <a:r>
              <a:rPr lang="it-IT" altLang="it-IT" sz="3000" dirty="0" err="1">
                <a:solidFill>
                  <a:srgbClr val="000000"/>
                </a:solidFill>
              </a:rPr>
              <a:t>Piritim</a:t>
            </a:r>
            <a:r>
              <a:rPr lang="it-IT" altLang="it-IT" sz="3000" dirty="0">
                <a:solidFill>
                  <a:srgbClr val="000000"/>
                </a:solidFill>
              </a:rPr>
              <a:t> </a:t>
            </a:r>
            <a:r>
              <a:rPr lang="it-IT" altLang="it-IT" sz="3000" dirty="0" err="1">
                <a:solidFill>
                  <a:srgbClr val="000000"/>
                </a:solidFill>
              </a:rPr>
              <a:t>Sorokin</a:t>
            </a:r>
            <a:r>
              <a:rPr lang="it-IT" altLang="it-IT" sz="3000" dirty="0">
                <a:solidFill>
                  <a:srgbClr val="000000"/>
                </a:solidFill>
              </a:rPr>
              <a:t> autore di Social and Cultural Dynamics</a:t>
            </a:r>
          </a:p>
          <a:p>
            <a:pPr>
              <a:lnSpc>
                <a:spcPct val="90000"/>
              </a:lnSpc>
            </a:pPr>
            <a:endParaRPr lang="it-IT" altLang="it-IT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ru-RU" altLang="it-IT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ru-RU" altLang="it-IT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4ADB13B-EAEA-4136-9900-46809D8FC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9229" y="548680"/>
            <a:ext cx="6934200" cy="1003995"/>
          </a:xfrm>
        </p:spPr>
        <p:txBody>
          <a:bodyPr/>
          <a:lstStyle/>
          <a:p>
            <a:r>
              <a:rPr lang="en-US" altLang="it-IT" sz="4000" dirty="0">
                <a:solidFill>
                  <a:schemeClr val="tx1"/>
                </a:solidFill>
              </a:rPr>
              <a:t>La </a:t>
            </a:r>
            <a:r>
              <a:rPr lang="en-US" altLang="it-IT" sz="4000" dirty="0" err="1">
                <a:solidFill>
                  <a:schemeClr val="tx1"/>
                </a:solidFill>
              </a:rPr>
              <a:t>teoria</a:t>
            </a:r>
            <a:r>
              <a:rPr lang="en-US" altLang="it-IT" sz="4000" dirty="0">
                <a:solidFill>
                  <a:schemeClr val="tx1"/>
                </a:solidFill>
              </a:rPr>
              <a:t> </a:t>
            </a:r>
            <a:r>
              <a:rPr lang="en-US" altLang="it-IT" sz="4000" dirty="0" err="1">
                <a:solidFill>
                  <a:schemeClr val="tx1"/>
                </a:solidFill>
              </a:rPr>
              <a:t>dell’azione</a:t>
            </a:r>
            <a:r>
              <a:rPr lang="en-US" altLang="it-IT" sz="4000" dirty="0">
                <a:solidFill>
                  <a:schemeClr val="tx1"/>
                </a:solidFill>
              </a:rPr>
              <a:t> </a:t>
            </a:r>
            <a:r>
              <a:rPr lang="en-US" altLang="it-IT" sz="4000" dirty="0" err="1">
                <a:solidFill>
                  <a:schemeClr val="tx1"/>
                </a:solidFill>
              </a:rPr>
              <a:t>sociale</a:t>
            </a:r>
            <a:r>
              <a:rPr lang="en-US" altLang="it-IT" sz="4000" dirty="0">
                <a:solidFill>
                  <a:schemeClr val="tx1"/>
                </a:solidFill>
              </a:rPr>
              <a:t> di Parsons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85D207A-7BF6-48BA-929B-7E87C63E0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04212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it-IT" sz="2400" dirty="0">
                <a:solidFill>
                  <a:schemeClr val="tx1"/>
                </a:solidFill>
              </a:rPr>
              <a:t>Una ‘</a:t>
            </a:r>
            <a:r>
              <a:rPr lang="en-US" altLang="it-IT" sz="2400" dirty="0">
                <a:solidFill>
                  <a:srgbClr val="FF0000"/>
                </a:solidFill>
              </a:rPr>
              <a:t>Grande </a:t>
            </a:r>
            <a:r>
              <a:rPr lang="en-US" altLang="it-IT" sz="2400" dirty="0" err="1">
                <a:solidFill>
                  <a:srgbClr val="FF0000"/>
                </a:solidFill>
              </a:rPr>
              <a:t>teoria</a:t>
            </a:r>
            <a:r>
              <a:rPr lang="en-US" altLang="it-IT" sz="2400" dirty="0">
                <a:solidFill>
                  <a:schemeClr val="tx1"/>
                </a:solidFill>
              </a:rPr>
              <a:t>’ </a:t>
            </a:r>
            <a:r>
              <a:rPr lang="en-US" altLang="it-IT" sz="2400" dirty="0" err="1">
                <a:solidFill>
                  <a:schemeClr val="tx1"/>
                </a:solidFill>
              </a:rPr>
              <a:t>astratta</a:t>
            </a:r>
            <a:endParaRPr lang="en-US" altLang="it-IT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it-IT" sz="2400" dirty="0">
                <a:solidFill>
                  <a:schemeClr val="tx1"/>
                </a:solidFill>
              </a:rPr>
              <a:t> Teoria </a:t>
            </a:r>
            <a:r>
              <a:rPr lang="en-US" altLang="it-IT" sz="2400" dirty="0" err="1">
                <a:solidFill>
                  <a:schemeClr val="tx1"/>
                </a:solidFill>
              </a:rPr>
              <a:t>indipendente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dall’analisi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empirica</a:t>
            </a:r>
            <a:endParaRPr lang="en-US" altLang="it-IT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it-IT" sz="2400" dirty="0">
                <a:solidFill>
                  <a:schemeClr val="tx1"/>
                </a:solidFill>
              </a:rPr>
              <a:t> La </a:t>
            </a:r>
            <a:r>
              <a:rPr lang="en-US" altLang="it-IT" sz="2400" dirty="0" err="1">
                <a:solidFill>
                  <a:schemeClr val="tx1"/>
                </a:solidFill>
              </a:rPr>
              <a:t>società</a:t>
            </a:r>
            <a:r>
              <a:rPr lang="en-US" altLang="it-IT" sz="2400" dirty="0">
                <a:solidFill>
                  <a:schemeClr val="tx1"/>
                </a:solidFill>
              </a:rPr>
              <a:t> non </a:t>
            </a:r>
            <a:r>
              <a:rPr lang="en-US" altLang="it-IT" sz="2400" dirty="0">
                <a:solidFill>
                  <a:srgbClr val="FF0000"/>
                </a:solidFill>
              </a:rPr>
              <a:t>‘le </a:t>
            </a:r>
            <a:r>
              <a:rPr lang="en-US" altLang="it-IT" sz="2400" dirty="0" err="1">
                <a:solidFill>
                  <a:srgbClr val="FF0000"/>
                </a:solidFill>
              </a:rPr>
              <a:t>società</a:t>
            </a:r>
            <a:r>
              <a:rPr lang="en-US" altLang="it-IT" sz="2400" dirty="0">
                <a:solidFill>
                  <a:srgbClr val="FF0000"/>
                </a:solidFill>
              </a:rPr>
              <a:t>’</a:t>
            </a:r>
          </a:p>
          <a:p>
            <a:pPr>
              <a:lnSpc>
                <a:spcPct val="80000"/>
              </a:lnSpc>
            </a:pPr>
            <a:r>
              <a:rPr lang="en-US" altLang="it-IT" sz="2400" dirty="0">
                <a:solidFill>
                  <a:schemeClr val="tx1"/>
                </a:solidFill>
              </a:rPr>
              <a:t>Come </a:t>
            </a:r>
            <a:r>
              <a:rPr lang="en-US" altLang="it-IT" sz="2400" dirty="0" err="1">
                <a:solidFill>
                  <a:schemeClr val="tx1"/>
                </a:solidFill>
              </a:rPr>
              <a:t>si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costituisce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si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sviluppa</a:t>
            </a:r>
            <a:r>
              <a:rPr lang="en-US" altLang="it-IT" sz="2400" dirty="0">
                <a:solidFill>
                  <a:schemeClr val="tx1"/>
                </a:solidFill>
              </a:rPr>
              <a:t> e </a:t>
            </a:r>
            <a:r>
              <a:rPr lang="en-US" altLang="it-IT" sz="2400" dirty="0" err="1">
                <a:solidFill>
                  <a:schemeClr val="tx1"/>
                </a:solidFill>
              </a:rPr>
              <a:t>si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mantiene</a:t>
            </a:r>
            <a:r>
              <a:rPr lang="en-US" altLang="it-IT" sz="2400" dirty="0">
                <a:solidFill>
                  <a:schemeClr val="tx1"/>
                </a:solidFill>
              </a:rPr>
              <a:t> in </a:t>
            </a:r>
            <a:r>
              <a:rPr lang="en-US" altLang="it-IT" sz="2400" dirty="0" err="1">
                <a:solidFill>
                  <a:schemeClr val="tx1"/>
                </a:solidFill>
              </a:rPr>
              <a:t>ordine</a:t>
            </a:r>
            <a:r>
              <a:rPr lang="en-US" altLang="it-IT" sz="2400" dirty="0">
                <a:solidFill>
                  <a:schemeClr val="tx1"/>
                </a:solidFill>
              </a:rPr>
              <a:t> la </a:t>
            </a:r>
            <a:r>
              <a:rPr lang="en-US" altLang="it-IT" sz="2400" dirty="0" err="1">
                <a:solidFill>
                  <a:schemeClr val="tx1"/>
                </a:solidFill>
              </a:rPr>
              <a:t>società</a:t>
            </a:r>
            <a:r>
              <a:rPr lang="en-US" altLang="it-IT" sz="2400" dirty="0">
                <a:solidFill>
                  <a:schemeClr val="tx1"/>
                </a:solidFill>
              </a:rPr>
              <a:t>? </a:t>
            </a:r>
          </a:p>
          <a:p>
            <a:pPr>
              <a:lnSpc>
                <a:spcPct val="80000"/>
              </a:lnSpc>
            </a:pPr>
            <a:r>
              <a:rPr lang="en-US" altLang="it-IT" sz="2400" dirty="0" err="1">
                <a:solidFill>
                  <a:schemeClr val="tx1"/>
                </a:solidFill>
              </a:rPr>
              <a:t>Etnocentrismo</a:t>
            </a:r>
            <a:r>
              <a:rPr lang="en-US" altLang="it-IT" sz="2400" dirty="0">
                <a:solidFill>
                  <a:schemeClr val="tx1"/>
                </a:solidFill>
              </a:rPr>
              <a:t> in </a:t>
            </a:r>
            <a:r>
              <a:rPr lang="en-US" altLang="it-IT" sz="2400" dirty="0" err="1">
                <a:solidFill>
                  <a:schemeClr val="tx1"/>
                </a:solidFill>
              </a:rPr>
              <a:t>nuce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l’America</a:t>
            </a:r>
            <a:r>
              <a:rPr lang="en-US" altLang="it-IT" sz="2400" dirty="0">
                <a:solidFill>
                  <a:schemeClr val="tx1"/>
                </a:solidFill>
              </a:rPr>
              <a:t> come </a:t>
            </a:r>
            <a:r>
              <a:rPr lang="en-US" altLang="it-IT" sz="2400" dirty="0" err="1">
                <a:solidFill>
                  <a:schemeClr val="tx1"/>
                </a:solidFill>
              </a:rPr>
              <a:t>grande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Paradigma</a:t>
            </a:r>
            <a:endParaRPr lang="en-US" altLang="it-IT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it-IT" sz="2400" dirty="0" err="1">
                <a:solidFill>
                  <a:schemeClr val="tx1"/>
                </a:solidFill>
              </a:rPr>
              <a:t>Presupposti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funzionalisti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it-IT" sz="2400" dirty="0">
                <a:solidFill>
                  <a:schemeClr val="tx1"/>
                </a:solidFill>
              </a:rPr>
              <a:t>La </a:t>
            </a:r>
            <a:r>
              <a:rPr lang="en-US" altLang="it-IT" sz="2400" dirty="0" err="1">
                <a:solidFill>
                  <a:schemeClr val="tx1"/>
                </a:solidFill>
              </a:rPr>
              <a:t>teoria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deve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raggiungere</a:t>
            </a:r>
            <a:r>
              <a:rPr lang="en-US" altLang="it-IT" sz="2400" dirty="0">
                <a:solidFill>
                  <a:schemeClr val="tx1"/>
                </a:solidFill>
              </a:rPr>
              <a:t> un </a:t>
            </a:r>
            <a:r>
              <a:rPr lang="en-US" altLang="it-IT" sz="2400" dirty="0" err="1">
                <a:solidFill>
                  <a:schemeClr val="tx1"/>
                </a:solidFill>
              </a:rPr>
              <a:t>grado</a:t>
            </a:r>
            <a:r>
              <a:rPr lang="en-US" altLang="it-IT" sz="2400" dirty="0">
                <a:solidFill>
                  <a:schemeClr val="tx1"/>
                </a:solidFill>
              </a:rPr>
              <a:t> di </a:t>
            </a:r>
            <a:r>
              <a:rPr lang="en-US" altLang="it-IT" sz="2400" dirty="0" err="1">
                <a:solidFill>
                  <a:schemeClr val="tx1"/>
                </a:solidFill>
              </a:rPr>
              <a:t>astrattezza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oltre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ogni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metafora</a:t>
            </a:r>
            <a:endParaRPr lang="en-US" altLang="it-IT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it-IT" sz="2400" dirty="0" err="1">
                <a:solidFill>
                  <a:schemeClr val="tx1"/>
                </a:solidFill>
              </a:rPr>
              <a:t>L’ordine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sociale</a:t>
            </a:r>
            <a:r>
              <a:rPr lang="en-US" altLang="it-IT" sz="2400" dirty="0">
                <a:solidFill>
                  <a:schemeClr val="tx1"/>
                </a:solidFill>
              </a:rPr>
              <a:t> è una </a:t>
            </a:r>
            <a:r>
              <a:rPr lang="en-US" altLang="it-IT" sz="2400" dirty="0" err="1">
                <a:solidFill>
                  <a:schemeClr val="tx1"/>
                </a:solidFill>
              </a:rPr>
              <a:t>formazione</a:t>
            </a:r>
            <a:r>
              <a:rPr lang="en-US" altLang="it-IT" sz="2400" dirty="0">
                <a:solidFill>
                  <a:schemeClr val="tx1"/>
                </a:solidFill>
              </a:rPr>
              <a:t> </a:t>
            </a:r>
            <a:r>
              <a:rPr lang="en-US" altLang="it-IT" sz="2400" dirty="0" err="1">
                <a:solidFill>
                  <a:schemeClr val="tx1"/>
                </a:solidFill>
              </a:rPr>
              <a:t>cognitiva</a:t>
            </a:r>
            <a:endParaRPr lang="en-US" altLang="it-IT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it-I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2843" y="3726"/>
            <a:ext cx="421115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B5B1AC1-FEC2-4669-8A69-FE3DCB1B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05" y="802955"/>
            <a:ext cx="3733482" cy="14540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700" dirty="0">
                <a:solidFill>
                  <a:srgbClr val="FF0000"/>
                </a:solidFill>
              </a:rPr>
              <a:t>Cos’è un sistema sociale?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A2B9D9-370C-4E05-A6DA-1F4012651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56" y="2421682"/>
            <a:ext cx="3733184" cy="363928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it-IT" sz="2000" i="1" dirty="0">
                <a:solidFill>
                  <a:srgbClr val="000000"/>
                </a:solidFill>
              </a:rPr>
              <a:t>E’ un insieme strutturato di relazioni relativamente stabili fra ruoli istituzionalizzati 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Cos’è la struttura? </a:t>
            </a:r>
          </a:p>
          <a:p>
            <a:pPr marL="0" indent="0">
              <a:buNone/>
            </a:pPr>
            <a:r>
              <a:rPr lang="it-IT" sz="2000" i="1" dirty="0">
                <a:solidFill>
                  <a:srgbClr val="000000"/>
                </a:solidFill>
              </a:rPr>
              <a:t>E’ la forma stabile che assumono le relazioni fra le parti del sistema </a:t>
            </a:r>
          </a:p>
          <a:p>
            <a:pPr marL="0" indent="0">
              <a:buNone/>
            </a:pPr>
            <a:r>
              <a:rPr lang="it-IT" sz="2000" i="1" dirty="0">
                <a:solidFill>
                  <a:srgbClr val="FF0000"/>
                </a:solidFill>
              </a:rPr>
              <a:t>Il sistema si spiega </a:t>
            </a:r>
            <a:r>
              <a:rPr lang="it-IT" sz="2000" i="1" dirty="0">
                <a:solidFill>
                  <a:srgbClr val="000000"/>
                </a:solidFill>
              </a:rPr>
              <a:t>soltanto se si è un grado di spiegare come persiste la struttura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93671" y="738619"/>
            <a:ext cx="3750329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Brindisi">
            <a:extLst>
              <a:ext uri="{FF2B5EF4-FFF2-40B4-BE49-F238E27FC236}">
                <a16:creationId xmlns:a16="http://schemas.microsoft.com/office/drawing/2014/main" id="{272EC83F-A5D6-430B-894B-1745D0E4F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5615" y="2065912"/>
            <a:ext cx="2746374" cy="27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5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34344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D99C8E-F887-4433-B6B3-DC39F4B2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91260"/>
            <a:ext cx="4945641" cy="16252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700">
                <a:solidFill>
                  <a:srgbClr val="FFFFFF"/>
                </a:solidFill>
              </a:rPr>
              <a:t>Come un sistema sociale si mantiene in ordine?</a:t>
            </a:r>
          </a:p>
        </p:txBody>
      </p:sp>
      <p:pic>
        <p:nvPicPr>
          <p:cNvPr id="165890" name="Picture 2" descr="Il lavoro di rete nel servizio sociale – assistentesocialenelmondo">
            <a:extLst>
              <a:ext uri="{FF2B5EF4-FFF2-40B4-BE49-F238E27FC236}">
                <a16:creationId xmlns:a16="http://schemas.microsoft.com/office/drawing/2014/main" id="{5E1E28AD-C27C-462C-83E0-082F84EA7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" b="-1"/>
          <a:stretch/>
        </p:blipFill>
        <p:spPr bwMode="auto">
          <a:xfrm>
            <a:off x="245660" y="2454903"/>
            <a:ext cx="5293729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B79F2B-36FF-4063-8D45-F01D3677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endParaRPr lang="it-IT" sz="2400" dirty="0">
              <a:solidFill>
                <a:srgbClr val="FFFFFF"/>
              </a:solidFill>
            </a:endParaRPr>
          </a:p>
          <a:p>
            <a:r>
              <a:rPr lang="it-IT" sz="2400" dirty="0">
                <a:solidFill>
                  <a:srgbClr val="FFFFFF"/>
                </a:solidFill>
              </a:rPr>
              <a:t>PROCESSI</a:t>
            </a:r>
          </a:p>
          <a:p>
            <a:r>
              <a:rPr lang="it-IT" sz="2400" dirty="0">
                <a:solidFill>
                  <a:srgbClr val="FFFFFF"/>
                </a:solidFill>
              </a:rPr>
              <a:t>FUNZIONI</a:t>
            </a:r>
          </a:p>
          <a:p>
            <a:r>
              <a:rPr lang="it-IT" sz="2400" dirty="0">
                <a:solidFill>
                  <a:srgbClr val="FFFFFF"/>
                </a:solidFill>
              </a:rPr>
              <a:t>STRUTTURA </a:t>
            </a:r>
          </a:p>
          <a:p>
            <a:r>
              <a:rPr lang="it-IT" sz="2400" dirty="0">
                <a:solidFill>
                  <a:srgbClr val="FFFFFF"/>
                </a:solidFill>
              </a:rPr>
              <a:t>SISTEMA</a:t>
            </a:r>
          </a:p>
        </p:txBody>
      </p:sp>
    </p:spTree>
    <p:extLst>
      <p:ext uri="{BB962C8B-B14F-4D97-AF65-F5344CB8AC3E}">
        <p14:creationId xmlns:p14="http://schemas.microsoft.com/office/powerpoint/2010/main" val="220483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D416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CA5AB8-F51D-44F4-BF03-F4AA040F7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Tre pilastri del lavoro di Parsons</a:t>
            </a:r>
          </a:p>
        </p:txBody>
      </p:sp>
      <p:pic>
        <p:nvPicPr>
          <p:cNvPr id="166914" name="Picture 2" descr="5 reti sociali emergenti che dovresti conoscere - MegaMarketing">
            <a:extLst>
              <a:ext uri="{FF2B5EF4-FFF2-40B4-BE49-F238E27FC236}">
                <a16:creationId xmlns:a16="http://schemas.microsoft.com/office/drawing/2014/main" id="{2DAA19E5-E220-40EC-89F4-A7E05462E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r="18971" b="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63DC22-3995-4B79-BC4B-C88BB62C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700">
                <a:solidFill>
                  <a:srgbClr val="FFFFFF"/>
                </a:solidFill>
              </a:rPr>
              <a:t>Teoria astratta della società che precede ogni manifestazione storica</a:t>
            </a:r>
          </a:p>
          <a:p>
            <a:pPr>
              <a:lnSpc>
                <a:spcPct val="90000"/>
              </a:lnSpc>
            </a:pPr>
            <a:r>
              <a:rPr lang="it-IT" sz="1700">
                <a:solidFill>
                  <a:srgbClr val="FFFFFF"/>
                </a:solidFill>
              </a:rPr>
              <a:t>L’individuo si integra nella società attraverso l’interiorizzazione  dei valori </a:t>
            </a:r>
          </a:p>
          <a:p>
            <a:pPr>
              <a:lnSpc>
                <a:spcPct val="90000"/>
              </a:lnSpc>
            </a:pPr>
            <a:r>
              <a:rPr lang="it-IT" sz="1700">
                <a:solidFill>
                  <a:srgbClr val="FFFFFF"/>
                </a:solidFill>
              </a:rPr>
              <a:t>Modello di evoluzione della società basato sulla differenziazione funzionale verso una complessità crescente.</a:t>
            </a:r>
          </a:p>
          <a:p>
            <a:pPr>
              <a:lnSpc>
                <a:spcPct val="90000"/>
              </a:lnSpc>
            </a:pPr>
            <a:r>
              <a:rPr lang="it-IT" sz="1700">
                <a:solidFill>
                  <a:srgbClr val="FFFFFF"/>
                </a:solidFill>
              </a:rPr>
              <a:t>L’individuo è un ruolo istituzionalizzato </a:t>
            </a:r>
          </a:p>
        </p:txBody>
      </p:sp>
    </p:spTree>
    <p:extLst>
      <p:ext uri="{BB962C8B-B14F-4D97-AF65-F5344CB8AC3E}">
        <p14:creationId xmlns:p14="http://schemas.microsoft.com/office/powerpoint/2010/main" val="20721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78C0276-7F51-49EA-B040-194D4F9A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65" y="798881"/>
            <a:ext cx="6505070" cy="1048945"/>
          </a:xfrm>
        </p:spPr>
        <p:txBody>
          <a:bodyPr>
            <a:normAutofit/>
          </a:bodyPr>
          <a:lstStyle/>
          <a:p>
            <a:pPr algn="ctr"/>
            <a:r>
              <a:rPr lang="it-IT" sz="3200">
                <a:solidFill>
                  <a:schemeClr val="tx1"/>
                </a:solidFill>
              </a:rPr>
              <a:t>La teoria volontaristica dell’azione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E508FAA-A42E-4EF3-AD92-EF9C7D635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549155"/>
              </p:ext>
            </p:extLst>
          </p:nvPr>
        </p:nvGraphicFramePr>
        <p:xfrm>
          <a:off x="605791" y="1990976"/>
          <a:ext cx="7932419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79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CF81F97-7587-4694-AEDF-0739091E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868" y="116633"/>
            <a:ext cx="3944780" cy="13681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dirty="0">
                <a:solidFill>
                  <a:schemeClr val="tx1"/>
                </a:solidFill>
              </a:rPr>
              <a:t>Ripercorriamo: Il modello astratto del sistema sociale di Parsons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612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7938" name="Picture 2" descr="Sentiero del Brenta: passi d'armonia fra natura e.. – Viaggiare con lentezza">
            <a:extLst>
              <a:ext uri="{FF2B5EF4-FFF2-40B4-BE49-F238E27FC236}">
                <a16:creationId xmlns:a16="http://schemas.microsoft.com/office/drawing/2014/main" id="{18CB03C0-F913-487E-B0DF-DDF56ED7D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8" r="26828"/>
          <a:stretch/>
        </p:blipFill>
        <p:spPr bwMode="auto">
          <a:xfrm>
            <a:off x="20" y="2"/>
            <a:ext cx="439777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36EA82-C52C-42CA-8C7D-35B4EE295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916" y="1844824"/>
            <a:ext cx="4412580" cy="4752528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 sz="2200" dirty="0">
                <a:solidFill>
                  <a:schemeClr val="tx1"/>
                </a:solidFill>
              </a:rPr>
              <a:t>Parte dall’azione </a:t>
            </a:r>
            <a:r>
              <a:rPr lang="it-IT" sz="2200" dirty="0">
                <a:solidFill>
                  <a:srgbClr val="FF0000"/>
                </a:solidFill>
              </a:rPr>
              <a:t>volontaristica</a:t>
            </a:r>
            <a:r>
              <a:rPr lang="it-IT" sz="2200" dirty="0">
                <a:solidFill>
                  <a:schemeClr val="tx1"/>
                </a:solidFill>
              </a:rPr>
              <a:t> weberiana</a:t>
            </a:r>
          </a:p>
          <a:p>
            <a:pPr>
              <a:lnSpc>
                <a:spcPct val="90000"/>
              </a:lnSpc>
            </a:pPr>
            <a:r>
              <a:rPr lang="it-IT" sz="2200" dirty="0">
                <a:solidFill>
                  <a:schemeClr val="tx1"/>
                </a:solidFill>
              </a:rPr>
              <a:t>Vale in qualsiasi contesto societario e precede l’agire storico</a:t>
            </a:r>
          </a:p>
          <a:p>
            <a:pPr>
              <a:lnSpc>
                <a:spcPct val="90000"/>
              </a:lnSpc>
            </a:pPr>
            <a:r>
              <a:rPr lang="it-IT" sz="2200" dirty="0">
                <a:solidFill>
                  <a:schemeClr val="tx1"/>
                </a:solidFill>
              </a:rPr>
              <a:t>Poi si cala nella storia</a:t>
            </a:r>
          </a:p>
          <a:p>
            <a:pPr>
              <a:lnSpc>
                <a:spcPct val="90000"/>
              </a:lnSpc>
            </a:pPr>
            <a:r>
              <a:rPr lang="it-IT" sz="2200" dirty="0">
                <a:solidFill>
                  <a:schemeClr val="tx1"/>
                </a:solidFill>
              </a:rPr>
              <a:t>Le differenze con </a:t>
            </a:r>
            <a:r>
              <a:rPr lang="it-IT" sz="2200" dirty="0" err="1">
                <a:solidFill>
                  <a:schemeClr val="tx1"/>
                </a:solidFill>
              </a:rPr>
              <a:t>Durkheim</a:t>
            </a:r>
            <a:r>
              <a:rPr lang="it-IT" sz="2200" dirty="0">
                <a:solidFill>
                  <a:schemeClr val="tx1"/>
                </a:solidFill>
              </a:rPr>
              <a:t>: la società agisce dall’interno,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 i="1" dirty="0">
                <a:solidFill>
                  <a:schemeClr val="tx1"/>
                </a:solidFill>
              </a:rPr>
              <a:t>‘attraverso la socializzazione l’individuo introietta tutta una serie di elementi ‘culturali’ che gli vengono introdotti a livello di standard normativi e regole morali, dopodiché l’individuo </a:t>
            </a:r>
            <a:r>
              <a:rPr lang="it-IT" sz="2000" i="1" dirty="0">
                <a:solidFill>
                  <a:srgbClr val="FF0000"/>
                </a:solidFill>
              </a:rPr>
              <a:t>sceglie il fine </a:t>
            </a:r>
            <a:r>
              <a:rPr lang="it-IT" sz="2000" i="1" dirty="0">
                <a:solidFill>
                  <a:schemeClr val="tx1"/>
                </a:solidFill>
              </a:rPr>
              <a:t>che orienta l’azione</a:t>
            </a:r>
            <a:r>
              <a:rPr lang="it-IT" sz="2200" i="1" dirty="0">
                <a:solidFill>
                  <a:schemeClr val="tx1"/>
                </a:solidFill>
              </a:rPr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2970964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0B10C4-DAE6-43C2-8621-96C3E97B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576887"/>
            <a:ext cx="818388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>
                <a:solidFill>
                  <a:schemeClr val="tx1"/>
                </a:solidFill>
              </a:rPr>
              <a:t>Il sistema dell’azione di Parsons</a:t>
            </a:r>
          </a:p>
        </p:txBody>
      </p:sp>
      <p:pic>
        <p:nvPicPr>
          <p:cNvPr id="168962" name="Picture 2" descr="Talcott Parsons: lo struttural-funzionalismo | Psiche">
            <a:extLst>
              <a:ext uri="{FF2B5EF4-FFF2-40B4-BE49-F238E27FC236}">
                <a16:creationId xmlns:a16="http://schemas.microsoft.com/office/drawing/2014/main" id="{633EB5CC-8E08-46E5-9930-0128B09300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" b="1"/>
          <a:stretch/>
        </p:blipFill>
        <p:spPr bwMode="auto">
          <a:xfrm>
            <a:off x="179512" y="188640"/>
            <a:ext cx="8784975" cy="538824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magine 37" descr="Scatole vuote, scatole cinesi – Brag's Blog">
            <a:extLst>
              <a:ext uri="{FF2B5EF4-FFF2-40B4-BE49-F238E27FC236}">
                <a16:creationId xmlns:a16="http://schemas.microsoft.com/office/drawing/2014/main" id="{46E7D0C2-7787-428C-ABAB-E3C5D1A5E9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41032"/>
            <a:ext cx="2952328" cy="199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magine 40" descr="Le matrioske del focolare domestico: ricette dalle cucine virtuose delle  nonne - La Testata">
            <a:extLst>
              <a:ext uri="{FF2B5EF4-FFF2-40B4-BE49-F238E27FC236}">
                <a16:creationId xmlns:a16="http://schemas.microsoft.com/office/drawing/2014/main" id="{B9CB5A2E-DEC6-436D-86AA-E91E5268FB2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6263"/>
            <a:ext cx="2877172" cy="1760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35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4F5EBFB0181E04C8992DAB2B9D5B4A4" ma:contentTypeVersion="2" ma:contentTypeDescription="Creare un nuovo documento." ma:contentTypeScope="" ma:versionID="35dab77b61cfbedafa7a4002703e0eec">
  <xsd:schema xmlns:xsd="http://www.w3.org/2001/XMLSchema" xmlns:xs="http://www.w3.org/2001/XMLSchema" xmlns:p="http://schemas.microsoft.com/office/2006/metadata/properties" xmlns:ns2="d0db347b-4366-4cdb-a33e-ced6c2a420df" targetNamespace="http://schemas.microsoft.com/office/2006/metadata/properties" ma:root="true" ma:fieldsID="aab049ea65ecda0e58bacf6b8583ca3a" ns2:_="">
    <xsd:import namespace="d0db347b-4366-4cdb-a33e-ced6c2a420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b347b-4366-4cdb-a33e-ced6c2a42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DFF5EF-0DFB-4612-BA3E-F3B383E310F1}"/>
</file>

<file path=customXml/itemProps2.xml><?xml version="1.0" encoding="utf-8"?>
<ds:datastoreItem xmlns:ds="http://schemas.openxmlformats.org/officeDocument/2006/customXml" ds:itemID="{0712FB93-03ED-4B3F-9617-E228EA34DFDE}"/>
</file>

<file path=customXml/itemProps3.xml><?xml version="1.0" encoding="utf-8"?>
<ds:datastoreItem xmlns:ds="http://schemas.openxmlformats.org/officeDocument/2006/customXml" ds:itemID="{1415AC4F-92A5-4989-B8FA-533641EBD71C}"/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577</Words>
  <Application>Microsoft Office PowerPoint</Application>
  <PresentationFormat>Presentazione su schermo (4:3)</PresentationFormat>
  <Paragraphs>72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Microsoft Sans Serif</vt:lpstr>
      <vt:lpstr>powerpoint-template-24</vt:lpstr>
      <vt:lpstr>Parsons e la cultura</vt:lpstr>
      <vt:lpstr>Talcott Parsons 1902-1979</vt:lpstr>
      <vt:lpstr>La teoria dell’azione sociale di Parsons</vt:lpstr>
      <vt:lpstr>Cos’è un sistema sociale?</vt:lpstr>
      <vt:lpstr>Come un sistema sociale si mantiene in ordine?</vt:lpstr>
      <vt:lpstr>Tre pilastri del lavoro di Parsons</vt:lpstr>
      <vt:lpstr>La teoria volontaristica dell’azione</vt:lpstr>
      <vt:lpstr>Ripercorriamo: Il modello astratto del sistema sociale di Parsons </vt:lpstr>
      <vt:lpstr>Il sistema dell’azione di Parsons</vt:lpstr>
      <vt:lpstr>Lo standard normativo consente il coordinamento fini-mezzi facendo sì che l’attore scelga fra una serie di variabili di modello (altrimenti dette I 5 dilemmi dell’azione) che stanno al di sotto degli standard normativi.</vt:lpstr>
      <vt:lpstr>Le variabili di modello  </vt:lpstr>
      <vt:lpstr>Parsons e gli orientamenti normativi</vt:lpstr>
      <vt:lpstr>IL SISTEMA SOCIALE </vt:lpstr>
      <vt:lpstr>Il sottosistema cultura </vt:lpstr>
      <vt:lpstr>Il sistema AGIL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Parsons e la cultura</dc:title>
  <dc:creator>antonella dautilia</dc:creator>
  <cp:lastModifiedBy>antonella dautilia</cp:lastModifiedBy>
  <cp:revision>17</cp:revision>
  <dcterms:created xsi:type="dcterms:W3CDTF">2020-11-03T13:26:36Z</dcterms:created>
  <dcterms:modified xsi:type="dcterms:W3CDTF">2020-11-03T18:43:34Z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0x010100C4F5EBFB0181E04C8992DAB2B9D5B4A4</vt:lpwstr>
  </property>
</Properties>
</file>